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Spline Sans"/>
      <p:bold r:id="rId15"/>
    </p:embeddedFont>
    <p:embeddedFont>
      <p:font typeface="Barlow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rWCAQ+42JLnTB9gqlVFtc/e8X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plineSans-bold.fntdata"/><Relationship Id="rId14" Type="http://schemas.openxmlformats.org/officeDocument/2006/relationships/slide" Target="slides/slide10.xml"/><Relationship Id="rId17" Type="http://schemas.openxmlformats.org/officeDocument/2006/relationships/font" Target="fonts/Barlow-bold.fntdata"/><Relationship Id="rId16" Type="http://schemas.openxmlformats.org/officeDocument/2006/relationships/font" Target="fonts/Barlow-regular.fntdata"/><Relationship Id="rId5" Type="http://schemas.openxmlformats.org/officeDocument/2006/relationships/slide" Target="slides/slide1.xml"/><Relationship Id="rId19" Type="http://schemas.openxmlformats.org/officeDocument/2006/relationships/font" Target="fonts/Barlow-boldItalic.fntdata"/><Relationship Id="rId6" Type="http://schemas.openxmlformats.org/officeDocument/2006/relationships/slide" Target="slides/slide2.xml"/><Relationship Id="rId18" Type="http://schemas.openxmlformats.org/officeDocument/2006/relationships/font" Target="fonts/Barlow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0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367462" y="2823805"/>
            <a:ext cx="7381875" cy="1398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Zephyr Workshop – Threads &amp; Workqueues</a:t>
            </a:r>
            <a:endParaRPr b="0" i="0" sz="440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6367462" y="4599861"/>
            <a:ext cx="7381875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 in-depth exploration of Zephyr's threading model and workqueue system for efficient embedded application development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/>
          <p:nvPr/>
        </p:nvSpPr>
        <p:spPr>
          <a:xfrm>
            <a:off x="873800" y="688777"/>
            <a:ext cx="4661178" cy="485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9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050"/>
              <a:buFont typeface="Spline Sans"/>
              <a:buNone/>
            </a:pPr>
            <a:r>
              <a:rPr b="1" i="0" lang="en-US" sz="30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When to Use Workqueues</a:t>
            </a:r>
            <a:endParaRPr b="0" i="0" sz="3050" u="none" cap="none" strike="noStrike"/>
          </a:p>
        </p:txBody>
      </p:sp>
      <p:sp>
        <p:nvSpPr>
          <p:cNvPr id="192" name="Google Shape;192;p10"/>
          <p:cNvSpPr/>
          <p:nvPr/>
        </p:nvSpPr>
        <p:spPr>
          <a:xfrm>
            <a:off x="873800" y="1632823"/>
            <a:ext cx="393144" cy="393144"/>
          </a:xfrm>
          <a:prstGeom prst="roundRect">
            <a:avLst>
              <a:gd fmla="val 66685" name="adj"/>
            </a:avLst>
          </a:prstGeom>
          <a:solidFill>
            <a:srgbClr val="0A081B"/>
          </a:solidFill>
          <a:ln cap="flat" cmpd="sng" w="1522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>
            <a:off x="1441597" y="1692825"/>
            <a:ext cx="32928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Short, Non-blocking Tasks</a:t>
            </a:r>
            <a:endParaRPr b="0" i="0" sz="1800" u="none" cap="none" strike="noStrike"/>
          </a:p>
        </p:txBody>
      </p:sp>
      <p:sp>
        <p:nvSpPr>
          <p:cNvPr id="194" name="Google Shape;194;p10"/>
          <p:cNvSpPr/>
          <p:nvPr/>
        </p:nvSpPr>
        <p:spPr>
          <a:xfrm>
            <a:off x="1441609" y="2110145"/>
            <a:ext cx="5660469" cy="559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Brief operations that complete quickly and don't block. Examples include updating status indicators or triggering state changes.</a:t>
            </a:r>
            <a:endParaRPr b="0" i="0" sz="1600" u="none" cap="none" strike="noStrike"/>
          </a:p>
        </p:txBody>
      </p:sp>
      <p:sp>
        <p:nvSpPr>
          <p:cNvPr id="195" name="Google Shape;195;p10"/>
          <p:cNvSpPr/>
          <p:nvPr/>
        </p:nvSpPr>
        <p:spPr>
          <a:xfrm>
            <a:off x="873800" y="3399711"/>
            <a:ext cx="393000" cy="393000"/>
          </a:xfrm>
          <a:prstGeom prst="roundRect">
            <a:avLst>
              <a:gd fmla="val 66685" name="adj"/>
            </a:avLst>
          </a:prstGeom>
          <a:solidFill>
            <a:srgbClr val="0A081B"/>
          </a:solidFill>
          <a:ln cap="flat" cmpd="sng" w="1522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1441609" y="3459718"/>
            <a:ext cx="19419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Interrupt Deferral</a:t>
            </a:r>
            <a:endParaRPr b="0" i="0" sz="1800" u="none" cap="none" strike="noStrike"/>
          </a:p>
        </p:txBody>
      </p:sp>
      <p:sp>
        <p:nvSpPr>
          <p:cNvPr id="197" name="Google Shape;197;p10"/>
          <p:cNvSpPr/>
          <p:nvPr/>
        </p:nvSpPr>
        <p:spPr>
          <a:xfrm>
            <a:off x="1441609" y="3877032"/>
            <a:ext cx="5660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Moving processing out of interrupt context to prevent extended ISR execution. Perfect for sensor data processing, message handling, or flash operations.</a:t>
            </a:r>
            <a:endParaRPr b="0" i="0" sz="1600" u="none" cap="none" strike="noStrike"/>
          </a:p>
        </p:txBody>
      </p:sp>
      <p:sp>
        <p:nvSpPr>
          <p:cNvPr id="198" name="Google Shape;198;p10"/>
          <p:cNvSpPr/>
          <p:nvPr/>
        </p:nvSpPr>
        <p:spPr>
          <a:xfrm>
            <a:off x="873800" y="5598557"/>
            <a:ext cx="393000" cy="393000"/>
          </a:xfrm>
          <a:prstGeom prst="roundRect">
            <a:avLst>
              <a:gd fmla="val 66685" name="adj"/>
            </a:avLst>
          </a:prstGeom>
          <a:solidFill>
            <a:srgbClr val="0A081B"/>
          </a:solidFill>
          <a:ln cap="flat" cmpd="sng" w="1522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441597" y="5658575"/>
            <a:ext cx="27435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Periodic Maintenance</a:t>
            </a:r>
            <a:endParaRPr b="0" i="0" sz="1800" u="none" cap="none" strike="noStrike"/>
          </a:p>
        </p:txBody>
      </p:sp>
      <p:sp>
        <p:nvSpPr>
          <p:cNvPr id="200" name="Google Shape;200;p10"/>
          <p:cNvSpPr/>
          <p:nvPr/>
        </p:nvSpPr>
        <p:spPr>
          <a:xfrm>
            <a:off x="1441609" y="6075878"/>
            <a:ext cx="56604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Regularly scheduled lightweight tasks like watchdog refreshing, connection keepalives, or system health checks.</a:t>
            </a:r>
            <a:endParaRPr b="0" i="0" sz="1600" u="none" cap="none" strike="noStrike"/>
          </a:p>
        </p:txBody>
      </p:sp>
      <p:sp>
        <p:nvSpPr>
          <p:cNvPr id="201" name="Google Shape;201;p10"/>
          <p:cNvSpPr/>
          <p:nvPr/>
        </p:nvSpPr>
        <p:spPr>
          <a:xfrm>
            <a:off x="7535942" y="1610916"/>
            <a:ext cx="2278737" cy="242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500"/>
              <a:buFont typeface="Spline Sans"/>
              <a:buNone/>
            </a:pPr>
            <a:r>
              <a:rPr b="1" i="0" lang="en-US" sz="15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Example Implementation</a:t>
            </a:r>
            <a:endParaRPr b="0" i="0" sz="1500" u="none" cap="none" strike="noStrike"/>
          </a:p>
        </p:txBody>
      </p:sp>
      <p:sp>
        <p:nvSpPr>
          <p:cNvPr id="202" name="Google Shape;202;p10"/>
          <p:cNvSpPr/>
          <p:nvPr/>
        </p:nvSpPr>
        <p:spPr>
          <a:xfrm>
            <a:off x="7535942" y="2050137"/>
            <a:ext cx="6228278" cy="5293995"/>
          </a:xfrm>
          <a:prstGeom prst="roundRect">
            <a:avLst>
              <a:gd fmla="val 4952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7527250" y="2050125"/>
            <a:ext cx="6921300" cy="5294100"/>
          </a:xfrm>
          <a:prstGeom prst="roundRect">
            <a:avLst>
              <a:gd fmla="val 495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"/>
          <p:cNvSpPr/>
          <p:nvPr/>
        </p:nvSpPr>
        <p:spPr>
          <a:xfrm>
            <a:off x="7701926" y="2181100"/>
            <a:ext cx="6606300" cy="50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/* Define work item */K_WORK_DEFINE(process_work, process_handler);</a:t>
            </a:r>
            <a:endParaRPr b="0" i="0" sz="135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/* In ISR */void sensor_isr(void) {</a:t>
            </a:r>
            <a:endParaRPr b="0" i="0" sz="135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/* Read sensor data */ read_sensor_data();</a:t>
            </a:r>
            <a:endParaRPr b="0" i="0" sz="135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/* Defer processing to workqueue */k_work_submit(&amp;process_work);</a:t>
            </a:r>
            <a:endParaRPr b="0" i="0" sz="135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5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/* Work handler */void process_handler(struct k_work *work) {</a:t>
            </a:r>
            <a:endParaRPr b="0" i="0" sz="135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/* Process data outside ISR context */ analyze_sensor_data(); update_display();</a:t>
            </a:r>
            <a:endParaRPr b="0" i="0" sz="135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/>
          <p:nvPr/>
        </p:nvSpPr>
        <p:spPr>
          <a:xfrm>
            <a:off x="797004" y="626150"/>
            <a:ext cx="4215884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a Thread in Zephyr?</a:t>
            </a:r>
            <a:endParaRPr b="0" i="0" sz="25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797004" y="1954542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Basic unit of execution in Zephyr</a:t>
            </a:r>
            <a:endParaRPr b="0" i="0" sz="160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797004" y="2302323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Each thread has: stack, priority, entry point</a:t>
            </a:r>
            <a:endParaRPr b="0" i="0" sz="16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797004" y="2650105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Can be preemptive or cooperative</a:t>
            </a:r>
            <a:endParaRPr b="0" i="0" sz="16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97004" y="2997887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Used for independent, long-running tasks</a:t>
            </a:r>
            <a:endParaRPr b="0" i="0" sz="16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97004" y="3426988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797004" y="3293864"/>
            <a:ext cx="6337697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797004" y="4739965"/>
            <a:ext cx="6337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Threads are ideal for independent, long-running tasks that may block or require significant processing time without affecting system responsiveness.</a:t>
            </a:r>
            <a:endParaRPr b="0" i="0" sz="1600" u="none" cap="none" strike="noStrike"/>
          </a:p>
        </p:txBody>
      </p:sp>
      <p:pic>
        <p:nvPicPr>
          <p:cNvPr descr="preencoded.png" id="72" name="Google Shape;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319" y="1425654"/>
            <a:ext cx="6337697" cy="633769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7503319" y="7929801"/>
            <a:ext cx="6337697" cy="236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SzPts val="1150"/>
              <a:buFont typeface="Arial"/>
              <a:buNone/>
            </a:pPr>
            <a:r>
              <a:t/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873085" y="686752"/>
            <a:ext cx="4157543" cy="519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250"/>
              <a:buFont typeface="Spline Sans"/>
              <a:buNone/>
            </a:pPr>
            <a:r>
              <a:rPr b="1" i="0" lang="en-US" sz="32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Thread API Concepts</a:t>
            </a:r>
            <a:endParaRPr b="0" i="0" sz="3250" u="none" cap="none" strike="noStrike"/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085" y="1580555"/>
            <a:ext cx="6442115" cy="7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1060133" y="2515910"/>
            <a:ext cx="2078712" cy="259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Spline Sans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Creation</a:t>
            </a:r>
            <a:endParaRPr b="0" i="0" sz="16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1060133" y="2986088"/>
            <a:ext cx="6068020" cy="579715"/>
          </a:xfrm>
          <a:prstGeom prst="roundRect">
            <a:avLst>
              <a:gd fmla="val 48410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1050846" y="2986088"/>
            <a:ext cx="6086594" cy="579715"/>
          </a:xfrm>
          <a:prstGeom prst="roundRect">
            <a:avLst>
              <a:gd fmla="val 4841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1237893" y="3126343"/>
            <a:ext cx="5712500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Consolas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k_thread_create()</a:t>
            </a:r>
            <a:endParaRPr b="0" i="0" sz="14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1060133" y="3776186"/>
            <a:ext cx="6068020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Runtime thread creation with dynamic allocation. Thread parameters include stack pointer, entry function, and priority.</a:t>
            </a:r>
            <a:endParaRPr b="0" i="0" sz="1450" u="none" cap="none" strike="noStrike"/>
          </a:p>
        </p:txBody>
      </p:sp>
      <p:pic>
        <p:nvPicPr>
          <p:cNvPr descr="preencoded.png" id="86" name="Google Shape;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1580555"/>
            <a:ext cx="6442115" cy="7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7502247" y="2515910"/>
            <a:ext cx="2078712" cy="259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Spline Sans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Definition</a:t>
            </a:r>
            <a:endParaRPr b="0" i="0" sz="16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7502247" y="2986088"/>
            <a:ext cx="6068020" cy="579715"/>
          </a:xfrm>
          <a:prstGeom prst="roundRect">
            <a:avLst>
              <a:gd fmla="val 48410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7492960" y="2986088"/>
            <a:ext cx="6086594" cy="579715"/>
          </a:xfrm>
          <a:prstGeom prst="roundRect">
            <a:avLst>
              <a:gd fmla="val 4841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7680008" y="3126343"/>
            <a:ext cx="5712500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Consolas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K_THREAD_DEFINE()</a:t>
            </a:r>
            <a:endParaRPr b="0" i="0" sz="14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7502247" y="3776186"/>
            <a:ext cx="6068020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Static thread definition at compile time. Optimizes memory usage and startup performance.</a:t>
            </a:r>
            <a:endParaRPr b="0" i="0" sz="1450" u="none" cap="none" strike="noStrike"/>
          </a:p>
        </p:txBody>
      </p:sp>
      <p:pic>
        <p:nvPicPr>
          <p:cNvPr descr="preencoded.png"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085" y="4561642"/>
            <a:ext cx="6442115" cy="7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1060133" y="5496997"/>
            <a:ext cx="2078712" cy="259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Spline Sans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Control</a:t>
            </a:r>
            <a:endParaRPr b="0" i="0" sz="160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1060133" y="5967174"/>
            <a:ext cx="6068020" cy="579715"/>
          </a:xfrm>
          <a:prstGeom prst="roundRect">
            <a:avLst>
              <a:gd fmla="val 48410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1050846" y="5967174"/>
            <a:ext cx="6086594" cy="579715"/>
          </a:xfrm>
          <a:prstGeom prst="roundRect">
            <a:avLst>
              <a:gd fmla="val 4841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1237893" y="6107430"/>
            <a:ext cx="5712500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Consolas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k_sleep()</a:t>
            </a:r>
            <a:endParaRPr b="0" i="0" sz="145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1060133" y="6757273"/>
            <a:ext cx="6068020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Pause thread execution for a specified duration. The scheduler will run other threads during this time.</a:t>
            </a:r>
            <a:endParaRPr b="0" i="0" sz="1450" u="none" cap="none" strike="noStrike"/>
          </a:p>
        </p:txBody>
      </p:sp>
      <p:pic>
        <p:nvPicPr>
          <p:cNvPr descr="preencoded.png" id="98" name="Google Shape;9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561642"/>
            <a:ext cx="6442115" cy="7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7502247" y="5496997"/>
            <a:ext cx="2078712" cy="259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Spline Sans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Scheduling</a:t>
            </a:r>
            <a:endParaRPr b="0" i="0" sz="1600" u="none" cap="none" strike="noStrike"/>
          </a:p>
        </p:txBody>
      </p:sp>
      <p:sp>
        <p:nvSpPr>
          <p:cNvPr id="100" name="Google Shape;100;p3"/>
          <p:cNvSpPr/>
          <p:nvPr/>
        </p:nvSpPr>
        <p:spPr>
          <a:xfrm>
            <a:off x="7502247" y="5868948"/>
            <a:ext cx="6068020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Thread priority determines execution order. Higher priority threads preempt lower priority ones unless cooperative scheduling is used.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878681" y="690324"/>
            <a:ext cx="6248876" cy="557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500"/>
              <a:buFont typeface="Spline Sans"/>
              <a:buNone/>
            </a:pPr>
            <a:r>
              <a:rPr b="1" i="0" lang="en-US" sz="35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Thread States and Transitions</a:t>
            </a:r>
            <a:endParaRPr b="0" i="0" sz="35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878681" y="1750219"/>
            <a:ext cx="2283381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Thread State Diagram</a:t>
            </a:r>
            <a:endParaRPr b="0" i="0" sz="1750" u="none" cap="none" strike="noStrike"/>
          </a:p>
        </p:txBody>
      </p:sp>
      <p:pic>
        <p:nvPicPr>
          <p:cNvPr descr="preencoded.png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681" y="2254925"/>
            <a:ext cx="6191488" cy="392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878681" y="6405801"/>
            <a:ext cx="6191488" cy="9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Thread states include: Ready, Running, Pending, and Suspended. Transitions between states are managed by the scheduler based on priority and system events.</a:t>
            </a:r>
            <a:endParaRPr b="0" i="0" sz="155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7567851" y="1750219"/>
            <a:ext cx="2773799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Thread Execution Timeline</a:t>
            </a:r>
            <a:endParaRPr b="0" i="0" sz="1750" u="none" cap="none" strike="noStrike"/>
          </a:p>
        </p:txBody>
      </p:sp>
      <p:pic>
        <p:nvPicPr>
          <p:cNvPr descr="preencoded.png"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851" y="2254925"/>
            <a:ext cx="6191488" cy="213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7567851" y="4614267"/>
            <a:ext cx="6191488" cy="9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Zephyr's preemptive scheduler ensures high-priority threads receive immediate processor time, while cooperative threads voluntarily yield execution.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881063" y="1727002"/>
            <a:ext cx="7381875" cy="1398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Basic Synchronization Demo</a:t>
            </a:r>
            <a:endParaRPr b="0" i="0" sz="44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881063" y="3503057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Running the Demo</a:t>
            </a:r>
            <a:endParaRPr b="0" i="0" sz="22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881063" y="4230291"/>
            <a:ext cx="7381875" cy="1183243"/>
          </a:xfrm>
          <a:prstGeom prst="roundRect">
            <a:avLst>
              <a:gd fmla="val 31916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868561" y="4230291"/>
            <a:ext cx="7406878" cy="1183243"/>
          </a:xfrm>
          <a:prstGeom prst="roundRect">
            <a:avLst>
              <a:gd fmla="val 3192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1120259" y="4419005"/>
            <a:ext cx="6903482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Consolas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west build -b qemu_x86 samples/synchronization</a:t>
            </a:r>
            <a:endParaRPr b="0" i="0" sz="195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Consolas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west build -t run</a:t>
            </a:r>
            <a:endParaRPr b="0" i="0" sz="195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881063" y="5696664"/>
            <a:ext cx="7381875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demo runs on QEMU directly on your development machine, eliminating the need for physical hardware during initial learning.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/>
          <p:nvPr/>
        </p:nvSpPr>
        <p:spPr>
          <a:xfrm>
            <a:off x="876300" y="688419"/>
            <a:ext cx="5772864" cy="69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50"/>
              <a:buFont typeface="Spline Sans"/>
              <a:buNone/>
            </a:pPr>
            <a:r>
              <a:rPr b="1" i="0" lang="en-US" sz="43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a Workqueue?</a:t>
            </a:r>
            <a:endParaRPr b="0" i="0" sz="4350" u="none" cap="none" strike="noStrike"/>
          </a:p>
        </p:txBody>
      </p:sp>
      <p:sp>
        <p:nvSpPr>
          <p:cNvPr id="131" name="Google Shape;131;p6"/>
          <p:cNvSpPr/>
          <p:nvPr/>
        </p:nvSpPr>
        <p:spPr>
          <a:xfrm>
            <a:off x="1904167" y="1884521"/>
            <a:ext cx="278189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Kernel Object</a:t>
            </a:r>
            <a:endParaRPr b="0" i="0" sz="215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876300" y="2382441"/>
            <a:ext cx="3809762" cy="1602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workqueue is a kernel object that uses a dedicated thread to process work items in a FIFO (First In, First Out) manner.</a:t>
            </a:r>
            <a:endParaRPr b="0" i="0" sz="1950" u="none" cap="none" strike="noStrike"/>
          </a:p>
        </p:txBody>
      </p:sp>
      <p:pic>
        <p:nvPicPr>
          <p:cNvPr descr="preencoded.png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585" y="1918692"/>
            <a:ext cx="4507230" cy="450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2359" y="2822674"/>
            <a:ext cx="374571" cy="4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9944338" y="2084784"/>
            <a:ext cx="278189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Deferred Execution</a:t>
            </a:r>
            <a:endParaRPr b="0" i="0" sz="21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9944338" y="2582704"/>
            <a:ext cx="3809762" cy="1201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Provides a mechanism for scheduling small tasks to run later, often from interrupt context.</a:t>
            </a:r>
            <a:endParaRPr b="0" i="0" sz="195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1585" y="1918692"/>
            <a:ext cx="4507230" cy="450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3233" y="2822674"/>
            <a:ext cx="374571" cy="4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9944338" y="4560332"/>
            <a:ext cx="278189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Lightweight</a:t>
            </a:r>
            <a:endParaRPr b="0" i="0" sz="21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9944338" y="5058251"/>
            <a:ext cx="3809762" cy="1201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Uses significantly less resources than creating separate threads for small, periodic tasks.</a:t>
            </a:r>
            <a:endParaRPr b="0" i="0" sz="1950" u="none" cap="none" strike="noStrike"/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1585" y="1918692"/>
            <a:ext cx="4507230" cy="450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43233" y="5053548"/>
            <a:ext cx="374571" cy="4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1904167" y="4360069"/>
            <a:ext cx="278189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Efficient</a:t>
            </a:r>
            <a:endParaRPr b="0" i="0" sz="21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876300" y="4857988"/>
            <a:ext cx="3809762" cy="1602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Avoids context switching overhead by batching multiple small tasks into a single thread execution context.</a:t>
            </a:r>
            <a:endParaRPr b="0" i="0" sz="1950" u="none" cap="none" strike="noStrike"/>
          </a:p>
        </p:txBody>
      </p:sp>
      <p:pic>
        <p:nvPicPr>
          <p:cNvPr descr="preencoded.png" id="145" name="Google Shape;14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61585" y="1918692"/>
            <a:ext cx="4507230" cy="450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2359" y="5053548"/>
            <a:ext cx="374571" cy="4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/>
          <p:nvPr/>
        </p:nvSpPr>
        <p:spPr>
          <a:xfrm>
            <a:off x="876300" y="7046476"/>
            <a:ext cx="12877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Zephyr provides a system workqueue by default, but custom workqueues can be created with different priorities and stack sizes for specialized needs.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881063" y="879038"/>
            <a:ext cx="6003250" cy="629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950"/>
              <a:buFont typeface="Spline Sans"/>
              <a:buNone/>
            </a:pPr>
            <a:r>
              <a:rPr b="1" i="0" lang="en-US" sz="3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Workqueue API Concepts</a:t>
            </a:r>
            <a:endParaRPr b="0" i="0" sz="395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881063" y="2074783"/>
            <a:ext cx="2517577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Work Item Types</a:t>
            </a:r>
            <a:endParaRPr b="0" i="0" sz="19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881063" y="2616041"/>
            <a:ext cx="3414593" cy="108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struct k_work</a:t>
            </a: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: Basic work item for immediate or one-time deferred execution</a:t>
            </a:r>
            <a:endParaRPr b="0" i="0" sz="175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881063" y="3782616"/>
            <a:ext cx="3414593" cy="1449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struct k_work_delayable</a:t>
            </a: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: Enhanced work item that can be scheduled to run after a specified time period</a:t>
            </a:r>
            <a:endParaRPr b="0" i="0" sz="17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881063" y="5436156"/>
            <a:ext cx="3414593" cy="108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Both types execute their handler functions in the context of the workqueue thread.</a:t>
            </a:r>
            <a:endParaRPr b="0" i="0" sz="175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4855964" y="2074783"/>
            <a:ext cx="2517577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Core Functions</a:t>
            </a:r>
            <a:endParaRPr b="0" i="0" sz="19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4855964" y="2644378"/>
            <a:ext cx="3414593" cy="2151936"/>
          </a:xfrm>
          <a:prstGeom prst="roundRect">
            <a:avLst>
              <a:gd fmla="val 15794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844653" y="2644378"/>
            <a:ext cx="3437215" cy="2151936"/>
          </a:xfrm>
          <a:prstGeom prst="roundRect">
            <a:avLst>
              <a:gd fmla="val 157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5071229" y="2814280"/>
            <a:ext cx="2984063" cy="1812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k_work_init(&amp;work, handler_function);k_work_submit(&amp;work);k_work_schedule(&amp;dwork, K_MSEC(100));</a:t>
            </a:r>
            <a:endParaRPr b="0" i="0" sz="175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4855964" y="5051227"/>
            <a:ext cx="3414593" cy="724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handler function signature must be:</a:t>
            </a:r>
            <a:endParaRPr b="0" i="0" sz="175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4855964" y="6030992"/>
            <a:ext cx="3414593" cy="1064657"/>
          </a:xfrm>
          <a:prstGeom prst="roundRect">
            <a:avLst>
              <a:gd fmla="val 31924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4844653" y="6030992"/>
            <a:ext cx="3437215" cy="1064657"/>
          </a:xfrm>
          <a:prstGeom prst="roundRect">
            <a:avLst>
              <a:gd fmla="val 3192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071229" y="6200894"/>
            <a:ext cx="2984063" cy="724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void handler(struct k_work *work);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6367462" y="1823204"/>
            <a:ext cx="7356396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Workqueue Implementation</a:t>
            </a:r>
            <a:endParaRPr b="0" i="0" sz="44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6367462" y="2900005"/>
            <a:ext cx="7381875" cy="2014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diagram illustrates how work items flow through the system. When submitted, they enter a FIFO queue and are processed sequentially by the workqueue thread. Delayable work items are managed by a timing wheel that efficiently tracks when each item should be executed.</a:t>
            </a:r>
            <a:endParaRPr b="0" i="0" sz="195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6367462" y="5197673"/>
            <a:ext cx="7381875" cy="1208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system workqueue runs at priority 0 (highest) by default, making it suitable for time-sensitive operations that must execute promptly but are too short to justify a dedicated thread.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/>
          <p:nvPr/>
        </p:nvSpPr>
        <p:spPr>
          <a:xfrm>
            <a:off x="881063" y="2883932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When to Use Threads</a:t>
            </a:r>
            <a:endParaRPr b="0" i="0" sz="4400" u="none" cap="none" strike="noStrike"/>
          </a:p>
        </p:txBody>
      </p:sp>
      <p:sp>
        <p:nvSpPr>
          <p:cNvPr id="183" name="Google Shape;183;p9"/>
          <p:cNvSpPr/>
          <p:nvPr/>
        </p:nvSpPr>
        <p:spPr>
          <a:xfrm>
            <a:off x="881063" y="3960733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Long-running background operations</a:t>
            </a:r>
            <a:endParaRPr b="0" i="0" sz="1950" u="none" cap="none" strike="noStrike"/>
          </a:p>
        </p:txBody>
      </p:sp>
      <p:sp>
        <p:nvSpPr>
          <p:cNvPr id="184" name="Google Shape;184;p9"/>
          <p:cNvSpPr/>
          <p:nvPr/>
        </p:nvSpPr>
        <p:spPr>
          <a:xfrm>
            <a:off x="881063" y="4451747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Independent state machines</a:t>
            </a:r>
            <a:endParaRPr b="0" i="0" sz="1950" u="none" cap="none" strike="noStrike"/>
          </a:p>
        </p:txBody>
      </p:sp>
      <p:sp>
        <p:nvSpPr>
          <p:cNvPr id="185" name="Google Shape;185;p9"/>
          <p:cNvSpPr/>
          <p:nvPr/>
        </p:nvSpPr>
        <p:spPr>
          <a:xfrm>
            <a:off x="881063" y="4942761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Polling or waiting logic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2025-07-03T14:21:26Z</dcterms:created>
</cp:coreProperties>
</file>